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56" r:id="rId2"/>
    <p:sldId id="407" r:id="rId3"/>
    <p:sldId id="409" r:id="rId4"/>
    <p:sldId id="410" r:id="rId5"/>
    <p:sldId id="411" r:id="rId6"/>
    <p:sldId id="424" r:id="rId7"/>
    <p:sldId id="425" r:id="rId8"/>
    <p:sldId id="431" r:id="rId9"/>
    <p:sldId id="426" r:id="rId10"/>
    <p:sldId id="412" r:id="rId11"/>
    <p:sldId id="413" r:id="rId12"/>
    <p:sldId id="414" r:id="rId13"/>
    <p:sldId id="427" r:id="rId14"/>
    <p:sldId id="428" r:id="rId15"/>
    <p:sldId id="429" r:id="rId16"/>
    <p:sldId id="434" r:id="rId17"/>
    <p:sldId id="432" r:id="rId18"/>
    <p:sldId id="433" r:id="rId19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666699"/>
    <a:srgbClr val="CC6600"/>
    <a:srgbClr val="F68026"/>
    <a:srgbClr val="03244D"/>
    <a:srgbClr val="496E9C"/>
    <a:srgbClr val="6699FF"/>
    <a:srgbClr val="003399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 autoAdjust="0"/>
    <p:restoredTop sz="75766" autoAdjust="0"/>
  </p:normalViewPr>
  <p:slideViewPr>
    <p:cSldViewPr>
      <p:cViewPr varScale="1">
        <p:scale>
          <a:sx n="86" d="100"/>
          <a:sy n="86" d="100"/>
        </p:scale>
        <p:origin x="48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Project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2: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Design</a:t>
            </a:r>
          </a:p>
          <a:p>
            <a:pPr marL="228600" indent="-228600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Data Flow Diagram</a:t>
            </a:r>
          </a:p>
          <a:p>
            <a:pPr marL="228600" indent="-228600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Function Prototypes</a:t>
            </a: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50 Minutes: Slides 1-15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8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kern="0" dirty="0">
                <a:solidFill>
                  <a:schemeClr val="bg1"/>
                </a:solidFill>
              </a:rPr>
              <a:t>Continue the topics on “Message Passing Systems”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176078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352936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401128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03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3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3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3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5824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COMP7500/7506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draw.com/data-flow-diagram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COMP7500</a:t>
            </a:r>
            <a:r>
              <a:rPr lang="en-US" altLang="zh-Han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 dirty="0">
                <a:solidFill>
                  <a:srgbClr val="03244D"/>
                </a:solidFill>
              </a:rPr>
              <a:t>2</a:t>
            </a:r>
          </a:p>
          <a:p>
            <a:r>
              <a:rPr lang="en-US" altLang="zh-Hans" sz="3600" b="0" kern="0" dirty="0">
                <a:solidFill>
                  <a:srgbClr val="03244D"/>
                </a:solidFill>
              </a:rPr>
              <a:t>A Pipe-based </a:t>
            </a:r>
            <a:r>
              <a:rPr lang="en-US" altLang="zh-Hans" sz="3600" b="0" kern="0" dirty="0" err="1">
                <a:solidFill>
                  <a:srgbClr val="03244D"/>
                </a:solidFill>
              </a:rPr>
              <a:t>WordCount</a:t>
            </a:r>
            <a:r>
              <a:rPr lang="en-US" altLang="zh-Hans" sz="3600" b="0" kern="0" dirty="0">
                <a:solidFill>
                  <a:srgbClr val="03244D"/>
                </a:solidFill>
              </a:rPr>
              <a:t> Tool</a:t>
            </a:r>
          </a:p>
          <a:p>
            <a:r>
              <a:rPr lang="en-US" sz="3600" b="0" kern="0" dirty="0">
                <a:solidFill>
                  <a:srgbClr val="03244D"/>
                </a:solidFill>
              </a:rPr>
              <a:t>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11582400" cy="838200"/>
          </a:xfrm>
        </p:spPr>
        <p:txBody>
          <a:bodyPr/>
          <a:lstStyle/>
          <a:p>
            <a:r>
              <a:rPr lang="en-US" dirty="0"/>
              <a:t>Step 4: Counting Words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752600"/>
            <a:ext cx="85725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implement a </a:t>
            </a:r>
            <a:r>
              <a:rPr lang="en-US" altLang="zh-Hans" sz="36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WordCount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function. </a:t>
            </a:r>
          </a:p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conduct a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unit test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of this function prior to carrying out the next step.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73207-882A-4422-8123-FF51536E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7338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7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838200"/>
          </a:xfrm>
        </p:spPr>
        <p:txBody>
          <a:bodyPr/>
          <a:lstStyle/>
          <a:p>
            <a:r>
              <a:rPr lang="en-US" dirty="0"/>
              <a:t>Step 5: Integration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905000"/>
            <a:ext cx="857250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integrate your </a:t>
            </a:r>
            <a:r>
              <a:rPr lang="en-US" altLang="zh-Hans" sz="3600" b="0" dirty="0" err="1">
                <a:solidFill>
                  <a:srgbClr val="DD550C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wordcount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function with the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two pipes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0EE02089-F919-470D-9D8A-07715C2B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472409"/>
            <a:ext cx="2819403" cy="28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838200"/>
          </a:xfrm>
        </p:spPr>
        <p:txBody>
          <a:bodyPr/>
          <a:lstStyle/>
          <a:p>
            <a:r>
              <a:rPr lang="en-US" dirty="0"/>
              <a:t>Step 6: Testing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981200"/>
            <a:ext cx="857250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test your program using various input files (e.g., small and large files).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F460-61FD-413D-AA7B-926FA831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00" y="3429000"/>
            <a:ext cx="2927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540E85-C14C-4920-8705-98C90D5F45DB}"/>
              </a:ext>
            </a:extLst>
          </p:cNvPr>
          <p:cNvSpPr txBox="1">
            <a:spLocks/>
          </p:cNvSpPr>
          <p:nvPr/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kern="0" dirty="0"/>
              <a:t>A Strategy for Your Successful Projects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EFB7C42-9636-424C-BC54-8665D2233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895599"/>
            <a:ext cx="2514600" cy="1600193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Concepts  </a:t>
            </a:r>
          </a:p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Requirements</a:t>
            </a:r>
            <a:endParaRPr lang="en-US" altLang="en-US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BDCBAF-A2E1-419B-B34F-590CFE963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981201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6255E44-0296-42C5-A8EC-60404C9BC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81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BE8F9F9-8B88-4FC7-B312-381B46788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1981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 </a:t>
            </a:r>
            <a:r>
              <a:rPr lang="en-US" altLang="en-US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E2BF9B9-AA39-42FB-BFB4-0461DF198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590800"/>
            <a:ext cx="899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FBFF39DF-14B4-45F1-A813-49027012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895599"/>
            <a:ext cx="3124200" cy="160019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Flow Diagram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Structures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Algorithms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D67409A2-611F-4FB4-84D1-9899A4D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895599"/>
            <a:ext cx="2590800" cy="1600183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l">
              <a:buFont typeface="+mj-lt"/>
              <a:buAutoNum type="arabicPeriod"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Coding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Unit Testing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Debugging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Integration</a:t>
            </a:r>
            <a:endParaRPr lang="en-US" b="1" baseline="-25000" dirty="0">
              <a:solidFill>
                <a:schemeClr val="bg1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CD06CF5B-87D4-4D88-9FF1-B0B6CA76B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19400"/>
            <a:ext cx="228600" cy="2286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13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0CE-02DC-4806-8425-7013D352C201}"/>
              </a:ext>
            </a:extLst>
          </p:cNvPr>
          <p:cNvSpPr txBox="1">
            <a:spLocks/>
          </p:cNvSpPr>
          <p:nvPr/>
        </p:nvSpPr>
        <p:spPr>
          <a:xfrm>
            <a:off x="1981200" y="152400"/>
            <a:ext cx="8229600" cy="7159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/>
              <a:t>Data Flow Diagram</a:t>
            </a:r>
            <a:endParaRPr 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CA801-5097-422C-8910-E5D81FE5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73" y="838200"/>
            <a:ext cx="5388943" cy="5438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972D4-E48B-41C8-A25C-EF75FDBC3129}"/>
              </a:ext>
            </a:extLst>
          </p:cNvPr>
          <p:cNvSpPr/>
          <p:nvPr/>
        </p:nvSpPr>
        <p:spPr>
          <a:xfrm>
            <a:off x="263916" y="6019800"/>
            <a:ext cx="63654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16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http://www.smartdraw.com/data-flow-diagram</a:t>
            </a:r>
            <a:endParaRPr lang="en-US" sz="1600" b="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C79EC2-04E2-46C6-A2A0-6902C9F4EBE2}"/>
              </a:ext>
            </a:extLst>
          </p:cNvPr>
          <p:cNvGrpSpPr/>
          <p:nvPr/>
        </p:nvGrpSpPr>
        <p:grpSpPr>
          <a:xfrm>
            <a:off x="8230176" y="1207018"/>
            <a:ext cx="2552701" cy="1612382"/>
            <a:chOff x="6706176" y="1207018"/>
            <a:chExt cx="2552701" cy="1612382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EC0CFAC-8125-43D5-A07C-9AFBD17CDC00}"/>
                </a:ext>
              </a:extLst>
            </p:cNvPr>
            <p:cNvSpPr/>
            <p:nvPr/>
          </p:nvSpPr>
          <p:spPr>
            <a:xfrm>
              <a:off x="7160015" y="1752600"/>
              <a:ext cx="1066800" cy="10668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5C45DC-DFFA-4640-BF2D-71742116AD2A}"/>
                </a:ext>
              </a:extLst>
            </p:cNvPr>
            <p:cNvSpPr txBox="1"/>
            <p:nvPr/>
          </p:nvSpPr>
          <p:spPr>
            <a:xfrm>
              <a:off x="6706176" y="1207018"/>
              <a:ext cx="25527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b="0" dirty="0">
                  <a:solidFill>
                    <a:srgbClr val="03244D"/>
                  </a:solidFill>
                  <a:latin typeface="Calibri"/>
                  <a:cs typeface="Calibri"/>
                </a:rPr>
                <a:t>Input and 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507543-EF9C-4FE6-B3D8-7AF98D0745E0}"/>
              </a:ext>
            </a:extLst>
          </p:cNvPr>
          <p:cNvGrpSpPr/>
          <p:nvPr/>
        </p:nvGrpSpPr>
        <p:grpSpPr>
          <a:xfrm>
            <a:off x="8534400" y="2939535"/>
            <a:ext cx="1600200" cy="1632467"/>
            <a:chOff x="7010400" y="2939534"/>
            <a:chExt cx="1600200" cy="1632467"/>
          </a:xfrm>
        </p:grpSpPr>
        <p:sp>
          <p:nvSpPr>
            <p:cNvPr id="10" name="Document 7">
              <a:extLst>
                <a:ext uri="{FF2B5EF4-FFF2-40B4-BE49-F238E27FC236}">
                  <a16:creationId xmlns:a16="http://schemas.microsoft.com/office/drawing/2014/main" id="{A53C7778-649D-4EC5-9A2B-2EFD81FBE90E}"/>
                </a:ext>
              </a:extLst>
            </p:cNvPr>
            <p:cNvSpPr/>
            <p:nvPr/>
          </p:nvSpPr>
          <p:spPr>
            <a:xfrm>
              <a:off x="7010400" y="3429001"/>
              <a:ext cx="1600200" cy="114300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B3DC1-9CC5-451E-9536-56BBB0A062CE}"/>
                </a:ext>
              </a:extLst>
            </p:cNvPr>
            <p:cNvSpPr txBox="1"/>
            <p:nvPr/>
          </p:nvSpPr>
          <p:spPr>
            <a:xfrm>
              <a:off x="7404303" y="2939534"/>
              <a:ext cx="57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03244D"/>
                  </a:solidFill>
                  <a:latin typeface="Calibri"/>
                  <a:cs typeface="Calibri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41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DAE3-A09A-46EE-878D-2B3A0634D269}"/>
              </a:ext>
            </a:extLst>
          </p:cNvPr>
          <p:cNvSpPr txBox="1">
            <a:spLocks/>
          </p:cNvSpPr>
          <p:nvPr/>
        </p:nvSpPr>
        <p:spPr>
          <a:xfrm>
            <a:off x="1828800" y="240175"/>
            <a:ext cx="8534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>
                <a:solidFill>
                  <a:srgbClr val="DD550C"/>
                </a:solidFill>
              </a:rPr>
              <a:t>Exercise 5:</a:t>
            </a:r>
            <a:r>
              <a:rPr lang="en-US" altLang="en-US" kern="0" dirty="0">
                <a:solidFill>
                  <a:srgbClr val="FF0000"/>
                </a:solidFill>
              </a:rPr>
              <a:t> </a:t>
            </a:r>
            <a:r>
              <a:rPr lang="en-US" altLang="en-US" kern="0" dirty="0"/>
              <a:t>10-Minute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4168-42FD-4A8F-9F5F-EED5386E4210}"/>
              </a:ext>
            </a:extLst>
          </p:cNvPr>
          <p:cNvSpPr txBox="1">
            <a:spLocks/>
          </p:cNvSpPr>
          <p:nvPr/>
        </p:nvSpPr>
        <p:spPr>
          <a:xfrm>
            <a:off x="1066800" y="990600"/>
            <a:ext cx="108966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32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8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24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800" b="0" kern="0" dirty="0"/>
              <a:t>Design a data flow diagram for the </a:t>
            </a:r>
            <a:r>
              <a:rPr lang="en-US" sz="2800" b="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pWordCount</a:t>
            </a:r>
            <a:r>
              <a:rPr lang="en-US" sz="2800" b="0" kern="0" dirty="0"/>
              <a:t> tool</a:t>
            </a:r>
            <a:endParaRPr lang="en-US" sz="2800" b="0" kern="0" baseline="30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kern="0" dirty="0"/>
              <a:t>Mark data on each arrow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kern="0" dirty="0"/>
              <a:t>Pay attention to:</a:t>
            </a:r>
          </a:p>
          <a:p>
            <a:pPr lvl="1">
              <a:buFont typeface="Courier New" charset="0"/>
              <a:buChar char="o"/>
            </a:pPr>
            <a:r>
              <a:rPr lang="en-US" b="0" kern="0" dirty="0"/>
              <a:t>Input and output</a:t>
            </a:r>
          </a:p>
          <a:p>
            <a:pPr lvl="1">
              <a:buFont typeface="Courier New" charset="0"/>
              <a:buChar char="o"/>
            </a:pPr>
            <a:r>
              <a:rPr lang="en-US" b="0" kern="0" dirty="0"/>
              <a:t>Data store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kern="0" dirty="0"/>
              <a:t>Don’t consider the details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kern="0" dirty="0"/>
              <a:t>Don’t consider controls (i.e., algorithms)</a:t>
            </a:r>
          </a:p>
          <a:p>
            <a:pPr marL="0" indent="0">
              <a:buNone/>
            </a:pPr>
            <a:r>
              <a:rPr lang="en-US" sz="2800" b="0" kern="0" dirty="0">
                <a:solidFill>
                  <a:srgbClr val="DD550C"/>
                </a:solidFill>
              </a:rPr>
              <a:t>Exercise 5.1:</a:t>
            </a:r>
            <a:r>
              <a:rPr lang="en-US" sz="2800" b="0" kern="0" dirty="0">
                <a:solidFill>
                  <a:srgbClr val="FF0000"/>
                </a:solidFill>
              </a:rPr>
              <a:t> </a:t>
            </a:r>
            <a:r>
              <a:rPr lang="en-US" sz="2800" b="0" kern="0" dirty="0"/>
              <a:t>Write a list of modules.</a:t>
            </a:r>
          </a:p>
          <a:p>
            <a:pPr marL="0" indent="0">
              <a:buNone/>
            </a:pPr>
            <a:r>
              <a:rPr lang="en-US" sz="2800" b="0" kern="0" dirty="0">
                <a:solidFill>
                  <a:srgbClr val="DD550C"/>
                </a:solidFill>
              </a:rPr>
              <a:t>Exercise 5.2:</a:t>
            </a:r>
            <a:r>
              <a:rPr lang="en-US" sz="2800" b="0" kern="0" dirty="0">
                <a:solidFill>
                  <a:srgbClr val="FF0000"/>
                </a:solidFill>
              </a:rPr>
              <a:t> </a:t>
            </a:r>
            <a:r>
              <a:rPr lang="en-US" sz="2800" b="0" kern="0" dirty="0"/>
              <a:t>Write a list of internal data storage.</a:t>
            </a:r>
          </a:p>
          <a:p>
            <a:pPr marL="0" indent="0">
              <a:buNone/>
            </a:pPr>
            <a:r>
              <a:rPr lang="en-US" sz="2800" b="0" kern="0" dirty="0">
                <a:solidFill>
                  <a:srgbClr val="DD550C"/>
                </a:solidFill>
              </a:rPr>
              <a:t>Exercise 5.3: </a:t>
            </a:r>
            <a:r>
              <a:rPr lang="en-US" sz="2800" b="0" kern="0" dirty="0"/>
              <a:t>Please connect the modules and internal data storage.</a:t>
            </a:r>
          </a:p>
        </p:txBody>
      </p:sp>
    </p:spTree>
    <p:extLst>
      <p:ext uri="{BB962C8B-B14F-4D97-AF65-F5344CB8AC3E}">
        <p14:creationId xmlns:p14="http://schemas.microsoft.com/office/powerpoint/2010/main" val="364742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47152-35C1-4B16-AC61-7023FCBC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86810"/>
            <a:ext cx="12344400" cy="6944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0E6808-8D94-4244-8EB0-72193B217918}"/>
              </a:ext>
            </a:extLst>
          </p:cNvPr>
          <p:cNvSpPr txBox="1">
            <a:spLocks noChangeArrowheads="1"/>
          </p:cNvSpPr>
          <p:nvPr/>
        </p:nvSpPr>
        <p:spPr>
          <a:xfrm>
            <a:off x="-32795" y="4114800"/>
            <a:ext cx="12344400" cy="1828800"/>
          </a:xfrm>
          <a:prstGeom prst="rect">
            <a:avLst/>
          </a:prstGeom>
          <a:solidFill>
            <a:srgbClr val="F68026">
              <a:alpha val="10000"/>
            </a:srgbClr>
          </a:solidFill>
          <a:ln w="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32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8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24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3000"/>
              </a:spcBef>
              <a:buNone/>
            </a:pPr>
            <a:r>
              <a:rPr lang="en-US" altLang="en-US" sz="6000" b="0" kern="0" dirty="0">
                <a:solidFill>
                  <a:schemeClr val="bg1"/>
                </a:solidFill>
              </a:rPr>
              <a:t>   </a:t>
            </a:r>
            <a:r>
              <a:rPr lang="en-US" altLang="en-US" sz="8800" b="0" kern="0" dirty="0">
                <a:solidFill>
                  <a:schemeClr val="bg1"/>
                </a:solidFill>
              </a:rPr>
              <a:t>Cprogramming.com</a:t>
            </a:r>
            <a:endParaRPr lang="en-US" altLang="en-US" b="0" kern="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00698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smoke&#10;&#10;Description generated with high confidence">
            <a:extLst>
              <a:ext uri="{FF2B5EF4-FFF2-40B4-BE49-F238E27FC236}">
                <a16:creationId xmlns:a16="http://schemas.microsoft.com/office/drawing/2014/main" id="{A5E44E4B-4631-4F7B-A5B1-A3C5F545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3387858" cy="6934200"/>
          </a:xfrm>
          <a:prstGeom prst="rect">
            <a:avLst/>
          </a:prstGeom>
          <a:ln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3589A78-01DA-4E1E-9544-7303B675338E}"/>
              </a:ext>
            </a:extLst>
          </p:cNvPr>
          <p:cNvSpPr txBox="1">
            <a:spLocks noChangeArrowheads="1"/>
          </p:cNvSpPr>
          <p:nvPr/>
        </p:nvSpPr>
        <p:spPr>
          <a:xfrm>
            <a:off x="-597929" y="4953000"/>
            <a:ext cx="13387858" cy="1676400"/>
          </a:xfrm>
          <a:prstGeom prst="rect">
            <a:avLst/>
          </a:prstGeom>
          <a:solidFill>
            <a:srgbClr val="F68026">
              <a:alpha val="8000"/>
            </a:srgbClr>
          </a:solidFill>
          <a:ln w="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32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8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24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3000"/>
              </a:spcBef>
              <a:buNone/>
            </a:pPr>
            <a:r>
              <a:rPr lang="en-US" altLang="en-US" sz="6000" b="0" kern="0" dirty="0">
                <a:solidFill>
                  <a:schemeClr val="bg1"/>
                </a:solidFill>
              </a:rPr>
              <a:t>  </a:t>
            </a:r>
            <a:r>
              <a:rPr lang="en-US" altLang="en-US" sz="8000" b="0" kern="0" dirty="0">
                <a:solidFill>
                  <a:schemeClr val="bg1"/>
                </a:solidFill>
              </a:rPr>
              <a:t>Embark on Project 2 Today</a:t>
            </a:r>
          </a:p>
          <a:p>
            <a:pPr>
              <a:lnSpc>
                <a:spcPct val="90000"/>
              </a:lnSpc>
            </a:pPr>
            <a:endParaRPr lang="en-US" altLang="en-US" sz="3600" b="0" kern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3600" b="0" kern="0" dirty="0"/>
          </a:p>
          <a:p>
            <a:pPr>
              <a:lnSpc>
                <a:spcPct val="90000"/>
              </a:lnSpc>
            </a:pPr>
            <a:endParaRPr lang="en-US" altLang="en-US" b="0" kern="0" dirty="0"/>
          </a:p>
          <a:p>
            <a:pPr>
              <a:lnSpc>
                <a:spcPct val="90000"/>
              </a:lnSpc>
            </a:pPr>
            <a:endParaRPr lang="en-US" altLang="en-US" b="0" kern="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91158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8B8181FC-F5FE-48C4-86A0-FD9BC59F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28600"/>
            <a:ext cx="12268200" cy="8176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B6613-5C2F-4F94-8F9A-3FA412C48F93}"/>
              </a:ext>
            </a:extLst>
          </p:cNvPr>
          <p:cNvSpPr txBox="1">
            <a:spLocks noChangeArrowheads="1"/>
          </p:cNvSpPr>
          <p:nvPr/>
        </p:nvSpPr>
        <p:spPr>
          <a:xfrm>
            <a:off x="-76200" y="533400"/>
            <a:ext cx="12268200" cy="3581400"/>
          </a:xfrm>
          <a:prstGeom prst="rect">
            <a:avLst/>
          </a:prstGeom>
          <a:solidFill>
            <a:srgbClr val="666699">
              <a:alpha val="25000"/>
            </a:srgb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32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8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24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en-US" sz="4800" b="0" kern="0" dirty="0">
                <a:solidFill>
                  <a:schemeClr val="bg1"/>
                </a:solidFill>
              </a:rPr>
              <a:t>	</a:t>
            </a:r>
            <a:r>
              <a:rPr lang="en-US" altLang="en-US" sz="6000" b="0" kern="0" dirty="0">
                <a:solidFill>
                  <a:schemeClr val="bg1"/>
                </a:solidFill>
              </a:rPr>
              <a:t>Design a Data Flow Diagram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6000" b="0" kern="0" dirty="0">
                <a:solidFill>
                  <a:schemeClr val="bg1"/>
                </a:solidFill>
              </a:rPr>
              <a:t>	Design Function Prototypes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6000" b="0" kern="0" dirty="0">
                <a:solidFill>
                  <a:schemeClr val="bg1"/>
                </a:solidFill>
              </a:rPr>
              <a:t>	Implementation of Error Checking</a:t>
            </a:r>
            <a:endParaRPr lang="en-US" altLang="en-US" sz="6000" b="0" kern="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80863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1" y="207356"/>
            <a:ext cx="60960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>
                <a:solidFill>
                  <a:srgbClr val="DD550C"/>
                </a:solidFill>
              </a:rPr>
              <a:t>Review:</a:t>
            </a:r>
            <a:r>
              <a:rPr lang="en-US" altLang="zh-Hans" dirty="0"/>
              <a:t> Creating Pipes 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926EE-CC30-424D-A5BD-D9D42488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7302500" cy="3530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789B7A-243E-6E44-9F1E-805CC2DD7899}"/>
              </a:ext>
            </a:extLst>
          </p:cNvPr>
          <p:cNvGrpSpPr/>
          <p:nvPr/>
        </p:nvGrpSpPr>
        <p:grpSpPr>
          <a:xfrm>
            <a:off x="7010400" y="2667000"/>
            <a:ext cx="4800600" cy="3124200"/>
            <a:chOff x="7010400" y="2667000"/>
            <a:chExt cx="4648200" cy="259080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50ED70-935F-874F-B856-18988987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1744" y="2765425"/>
              <a:ext cx="4279295" cy="245024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en-US" sz="3200" dirty="0">
                  <a:ea typeface="MS PGothic" charset="0"/>
                </a:rPr>
                <a:t>What is the data structure of </a:t>
              </a:r>
              <a:r>
                <a:rPr lang="en-US" alt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fd</a:t>
              </a:r>
              <a:r>
                <a:rPr lang="en-US" altLang="en-US" sz="3200" dirty="0"/>
                <a:t>? 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en-US" sz="3200" dirty="0"/>
                <a:t>Is </a:t>
              </a:r>
              <a:r>
                <a:rPr lang="en-US" alt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fd</a:t>
              </a:r>
              <a:r>
                <a:rPr lang="en-US" altLang="en-US" sz="3200" dirty="0"/>
                <a:t> an input or output of </a:t>
              </a:r>
              <a:r>
                <a:rPr lang="en-US" alt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pipe() </a:t>
              </a:r>
              <a:r>
                <a:rPr lang="en-US" alt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or it is an error code?</a:t>
              </a:r>
            </a:p>
          </p:txBody>
        </p:sp>
        <p:sp>
          <p:nvSpPr>
            <p:cNvPr id="8" name="Rounded Rectangular Callout 10">
              <a:extLst>
                <a:ext uri="{FF2B5EF4-FFF2-40B4-BE49-F238E27FC236}">
                  <a16:creationId xmlns:a16="http://schemas.microsoft.com/office/drawing/2014/main" id="{9F12E4D3-DC6F-9B48-8ACE-CC1BEA62A009}"/>
                </a:ext>
              </a:extLst>
            </p:cNvPr>
            <p:cNvSpPr/>
            <p:nvPr/>
          </p:nvSpPr>
          <p:spPr>
            <a:xfrm>
              <a:off x="7010400" y="2667000"/>
              <a:ext cx="4648200" cy="2590800"/>
            </a:xfrm>
            <a:prstGeom prst="wedgeRoundRectCallout">
              <a:avLst>
                <a:gd name="adj1" fmla="val -131515"/>
                <a:gd name="adj2" fmla="val -11692"/>
                <a:gd name="adj3" fmla="val 16667"/>
              </a:avLst>
            </a:prstGeom>
            <a:noFill/>
            <a:ln w="38100" cmpd="sng">
              <a:solidFill>
                <a:srgbClr val="DD55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78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3BF83-6470-954D-ABBA-08E79D13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4800"/>
            <a:ext cx="11052034" cy="5943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789B7A-243E-6E44-9F1E-805CC2DD7899}"/>
              </a:ext>
            </a:extLst>
          </p:cNvPr>
          <p:cNvGrpSpPr/>
          <p:nvPr/>
        </p:nvGrpSpPr>
        <p:grpSpPr>
          <a:xfrm>
            <a:off x="6019800" y="3777542"/>
            <a:ext cx="4800600" cy="540025"/>
            <a:chOff x="7010400" y="3108960"/>
            <a:chExt cx="4800600" cy="176784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50ED70-935F-874F-B856-18988987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403911"/>
              <a:ext cx="4648200" cy="117793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en-US" sz="2800" dirty="0">
                  <a:ea typeface="MS PGothic" charset="0"/>
                </a:rPr>
                <a:t>Why close </a:t>
              </a:r>
              <a:r>
                <a:rPr lang="en-US" altLang="en-US" sz="2800" dirty="0" err="1">
                  <a:latin typeface="Courier New" panose="02070309020205020404" pitchFamily="49" charset="0"/>
                  <a:ea typeface="MS PGothic" charset="0"/>
                  <a:cs typeface="Courier New" panose="02070309020205020404" pitchFamily="49" charset="0"/>
                </a:rPr>
                <a:t>fd</a:t>
              </a:r>
              <a:r>
                <a:rPr lang="en-US" altLang="en-US" sz="2800" dirty="0">
                  <a:latin typeface="Courier New" panose="02070309020205020404" pitchFamily="49" charset="0"/>
                  <a:ea typeface="MS PGothic" charset="0"/>
                  <a:cs typeface="Courier New" panose="02070309020205020404" pitchFamily="49" charset="0"/>
                </a:rPr>
                <a:t>(READ_END)</a:t>
              </a:r>
              <a:r>
                <a:rPr lang="en-US" altLang="en-US" sz="2800" dirty="0">
                  <a:ea typeface="MS PGothic" charset="0"/>
                </a:rPr>
                <a:t>?</a:t>
              </a:r>
              <a:endParaRPr lang="en-US" altLang="en-US" sz="2800" dirty="0"/>
            </a:p>
          </p:txBody>
        </p:sp>
        <p:sp>
          <p:nvSpPr>
            <p:cNvPr id="8" name="Rounded Rectangular Callout 10">
              <a:extLst>
                <a:ext uri="{FF2B5EF4-FFF2-40B4-BE49-F238E27FC236}">
                  <a16:creationId xmlns:a16="http://schemas.microsoft.com/office/drawing/2014/main" id="{9F12E4D3-DC6F-9B48-8ACE-CC1BEA62A009}"/>
                </a:ext>
              </a:extLst>
            </p:cNvPr>
            <p:cNvSpPr/>
            <p:nvPr/>
          </p:nvSpPr>
          <p:spPr>
            <a:xfrm>
              <a:off x="7010400" y="3108960"/>
              <a:ext cx="4648200" cy="1767840"/>
            </a:xfrm>
            <a:prstGeom prst="wedgeRoundRectCallout">
              <a:avLst>
                <a:gd name="adj1" fmla="val -71791"/>
                <a:gd name="adj2" fmla="val -69872"/>
                <a:gd name="adj3" fmla="val 16667"/>
              </a:avLst>
            </a:prstGeom>
            <a:noFill/>
            <a:ln w="38100" cmpd="sng">
              <a:solidFill>
                <a:srgbClr val="DD55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3FE055-2458-764D-A2CB-CD554A53F523}"/>
              </a:ext>
            </a:extLst>
          </p:cNvPr>
          <p:cNvSpPr/>
          <p:nvPr/>
        </p:nvSpPr>
        <p:spPr bwMode="auto">
          <a:xfrm>
            <a:off x="1981200" y="3276600"/>
            <a:ext cx="6324600" cy="228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1EFD5-12FB-1847-8E76-F350838B8129}"/>
              </a:ext>
            </a:extLst>
          </p:cNvPr>
          <p:cNvSpPr/>
          <p:nvPr/>
        </p:nvSpPr>
        <p:spPr bwMode="auto">
          <a:xfrm>
            <a:off x="1905000" y="3200400"/>
            <a:ext cx="5943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010C7-18E9-8744-9B70-6758F531B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0122" y="221179"/>
            <a:ext cx="5008756" cy="9582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dirty="0">
                <a:solidFill>
                  <a:srgbClr val="DD550C"/>
                </a:solidFill>
              </a:rPr>
              <a:t>Exercise 1</a:t>
            </a:r>
          </a:p>
          <a:p>
            <a:pPr lvl="0"/>
            <a:r>
              <a:rPr lang="en-US" sz="3600" dirty="0"/>
              <a:t>How to use Unix pipes?</a:t>
            </a:r>
            <a:endParaRPr lang="en-US" altLang="en-US" sz="3600" dirty="0">
              <a:solidFill>
                <a:srgbClr val="DD550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C114F6-40C0-4D88-A481-BA1DA6F8B8EC}"/>
              </a:ext>
            </a:extLst>
          </p:cNvPr>
          <p:cNvSpPr/>
          <p:nvPr/>
        </p:nvSpPr>
        <p:spPr>
          <a:xfrm>
            <a:off x="7058722" y="1381077"/>
            <a:ext cx="4780156" cy="1938992"/>
          </a:xfrm>
          <a:prstGeom prst="rect">
            <a:avLst/>
          </a:prstGeom>
          <a:ln w="50800" cmpd="thickThin">
            <a:solidFill>
              <a:srgbClr val="DD550C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03244D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What does the third argument in </a:t>
            </a:r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write()</a:t>
            </a:r>
            <a:r>
              <a:rPr lang="en-US" b="0" dirty="0">
                <a:solidFill>
                  <a:srgbClr val="03244D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mean? Why this argument is </a:t>
            </a:r>
            <a:r>
              <a:rPr lang="en-US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strlen</a:t>
            </a:r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write_msg</a:t>
            </a:r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D550C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+1</a:t>
            </a:r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3244D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rather than </a:t>
            </a:r>
            <a:r>
              <a:rPr lang="en-US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strlen</a:t>
            </a:r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write_msg</a:t>
            </a:r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03244D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?</a:t>
            </a:r>
            <a:endParaRPr lang="en-US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9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12D26-AADB-5A45-A101-45A730DD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283"/>
            <a:ext cx="8521700" cy="439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FE055-2458-764D-A2CB-CD554A53F523}"/>
              </a:ext>
            </a:extLst>
          </p:cNvPr>
          <p:cNvSpPr/>
          <p:nvPr/>
        </p:nvSpPr>
        <p:spPr bwMode="auto">
          <a:xfrm>
            <a:off x="1981200" y="3276600"/>
            <a:ext cx="6324600" cy="228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1EFD5-12FB-1847-8E76-F350838B8129}"/>
              </a:ext>
            </a:extLst>
          </p:cNvPr>
          <p:cNvSpPr/>
          <p:nvPr/>
        </p:nvSpPr>
        <p:spPr bwMode="auto">
          <a:xfrm>
            <a:off x="3400587" y="3551757"/>
            <a:ext cx="4905214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010C7-18E9-8744-9B70-6758F531B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16206"/>
            <a:ext cx="51816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>
                <a:solidFill>
                  <a:srgbClr val="DD550C"/>
                </a:solidFill>
              </a:rPr>
              <a:t>Exercise 2</a:t>
            </a:r>
            <a:endParaRPr lang="en-US" altLang="en-US" dirty="0">
              <a:solidFill>
                <a:srgbClr val="DD550C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789B7A-243E-6E44-9F1E-805CC2DD7899}"/>
              </a:ext>
            </a:extLst>
          </p:cNvPr>
          <p:cNvGrpSpPr/>
          <p:nvPr/>
        </p:nvGrpSpPr>
        <p:grpSpPr>
          <a:xfrm>
            <a:off x="7391400" y="1524000"/>
            <a:ext cx="4800600" cy="812368"/>
            <a:chOff x="7010400" y="3108960"/>
            <a:chExt cx="4800600" cy="176784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50ED70-935F-874F-B856-18988987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403911"/>
              <a:ext cx="4648200" cy="117793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en-US" sz="2800" dirty="0">
                  <a:ea typeface="MS PGothic" charset="0"/>
                </a:rPr>
                <a:t>What are the three arguments in </a:t>
              </a:r>
              <a:r>
                <a:rPr lang="en-US" altLang="en-US" sz="2800" dirty="0">
                  <a:latin typeface="Courier New" panose="02070309020205020404" pitchFamily="49" charset="0"/>
                  <a:ea typeface="MS PGothic" charset="0"/>
                  <a:cs typeface="Courier New" panose="02070309020205020404" pitchFamily="49" charset="0"/>
                </a:rPr>
                <a:t>read()</a:t>
              </a:r>
              <a:r>
                <a:rPr lang="en-US" altLang="en-US" sz="2800" dirty="0">
                  <a:ea typeface="MS PGothic" charset="0"/>
                </a:rPr>
                <a:t>?</a:t>
              </a:r>
              <a:endParaRPr lang="en-US" altLang="en-US" sz="2800" dirty="0"/>
            </a:p>
          </p:txBody>
        </p:sp>
        <p:sp>
          <p:nvSpPr>
            <p:cNvPr id="8" name="Rounded Rectangular Callout 10">
              <a:extLst>
                <a:ext uri="{FF2B5EF4-FFF2-40B4-BE49-F238E27FC236}">
                  <a16:creationId xmlns:a16="http://schemas.microsoft.com/office/drawing/2014/main" id="{9F12E4D3-DC6F-9B48-8ACE-CC1BEA62A009}"/>
                </a:ext>
              </a:extLst>
            </p:cNvPr>
            <p:cNvSpPr/>
            <p:nvPr/>
          </p:nvSpPr>
          <p:spPr>
            <a:xfrm>
              <a:off x="7010400" y="3108960"/>
              <a:ext cx="4648200" cy="1767840"/>
            </a:xfrm>
            <a:prstGeom prst="wedgeRoundRectCallout">
              <a:avLst>
                <a:gd name="adj1" fmla="val -36605"/>
                <a:gd name="adj2" fmla="val 185095"/>
                <a:gd name="adj3" fmla="val 16667"/>
              </a:avLst>
            </a:prstGeom>
            <a:noFill/>
            <a:ln w="38100" cmpd="sng">
              <a:solidFill>
                <a:srgbClr val="DD55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8A02D-8614-4D91-AC3E-A4D3179FD9FC}"/>
              </a:ext>
            </a:extLst>
          </p:cNvPr>
          <p:cNvSpPr/>
          <p:nvPr/>
        </p:nvSpPr>
        <p:spPr>
          <a:xfrm>
            <a:off x="5257800" y="5154376"/>
            <a:ext cx="5465956" cy="954107"/>
          </a:xfrm>
          <a:prstGeom prst="rect">
            <a:avLst/>
          </a:prstGeom>
          <a:ln w="50800" cmpd="thickThin">
            <a:solidFill>
              <a:srgbClr val="DD550C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Hint: Should the third argument be </a:t>
            </a:r>
            <a:r>
              <a:rPr lang="en-US" sz="28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strlen</a:t>
            </a:r>
            <a:r>
              <a:rPr lang="en-US" sz="2800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read_msg</a:t>
            </a:r>
            <a:r>
              <a:rPr lang="en-US" sz="2800" b="0" dirty="0">
                <a:solidFill>
                  <a:srgbClr val="0324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)+1</a:t>
            </a:r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? Why?</a:t>
            </a:r>
            <a:endParaRPr lang="en-US" sz="2800" b="0" dirty="0">
              <a:solidFill>
                <a:srgbClr val="03244D"/>
              </a:solidFill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838200"/>
          </a:xfrm>
        </p:spPr>
        <p:txBody>
          <a:bodyPr/>
          <a:lstStyle/>
          <a:p>
            <a:r>
              <a:rPr lang="en-US" dirty="0"/>
              <a:t>Step 3: Loading an Input File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447800"/>
            <a:ext cx="82296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implement the parent process that </a:t>
            </a:r>
          </a:p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(1) opens and loads a file and</a:t>
            </a:r>
          </a:p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(2) delivers data to the child process.</a:t>
            </a:r>
          </a:p>
        </p:txBody>
      </p:sp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A0E0BA93-101C-464F-80A2-E94AC919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525423"/>
            <a:ext cx="2590800" cy="2590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21C0AC-2EDE-4233-AFE2-E20A4395F09D}"/>
              </a:ext>
            </a:extLst>
          </p:cNvPr>
          <p:cNvGrpSpPr/>
          <p:nvPr/>
        </p:nvGrpSpPr>
        <p:grpSpPr>
          <a:xfrm>
            <a:off x="3874490" y="3524369"/>
            <a:ext cx="7530353" cy="2647831"/>
            <a:chOff x="3874490" y="3524369"/>
            <a:chExt cx="7530353" cy="264783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47554B5-567F-4546-8DEF-A7CF0543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4210000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2: </a:t>
              </a:r>
              <a:r>
                <a:rPr lang="en-US" altLang="zh-Hans" sz="3600" dirty="0"/>
                <a:t>File doesn’t exist </a:t>
              </a:r>
              <a:endParaRPr lang="en-US" altLang="en-US" sz="3600" dirty="0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A9FFCAE7-BC90-49D3-BE86-BA5711CAE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678" y="4848285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3: </a:t>
              </a:r>
              <a:r>
                <a:rPr lang="en-US" altLang="zh-Hans" sz="3600" dirty="0"/>
                <a:t>File can’t open </a:t>
              </a:r>
              <a:endParaRPr lang="en-US" altLang="en-US" sz="3600" dirty="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A2E3AAEA-CA83-4D70-98F0-7D1ACF293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678" y="5477938"/>
              <a:ext cx="5093690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4: </a:t>
              </a:r>
              <a:r>
                <a:rPr lang="en-US" altLang="zh-Hans" sz="3600" dirty="0"/>
                <a:t>File isn’t a </a:t>
              </a:r>
              <a:r>
                <a:rPr lang="en-US" sz="3600" dirty="0"/>
                <a:t>text file</a:t>
              </a:r>
              <a:endParaRPr lang="en-US" altLang="en-US" sz="3600" dirty="0"/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6CE2C175-D9A9-4241-9C62-EFC9D95DE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090" y="3615965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1: </a:t>
              </a:r>
              <a:r>
                <a:rPr lang="en-US" altLang="zh-Hans" sz="3600" dirty="0"/>
                <a:t>No file name</a:t>
              </a:r>
              <a:endParaRPr lang="en-US" altLang="en-US" sz="3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4A6692-D757-49BC-B5A3-C3C256937833}"/>
                </a:ext>
              </a:extLst>
            </p:cNvPr>
            <p:cNvSpPr/>
            <p:nvPr/>
          </p:nvSpPr>
          <p:spPr>
            <a:xfrm>
              <a:off x="9426388" y="4170183"/>
              <a:ext cx="1865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Error Checking </a:t>
              </a:r>
              <a:endPara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E82351-2379-45D9-8FB0-5843833D1675}"/>
                </a:ext>
              </a:extLst>
            </p:cNvPr>
            <p:cNvSpPr/>
            <p:nvPr/>
          </p:nvSpPr>
          <p:spPr>
            <a:xfrm>
              <a:off x="3874490" y="3524369"/>
              <a:ext cx="5334000" cy="2647831"/>
            </a:xfrm>
            <a:prstGeom prst="rect">
              <a:avLst/>
            </a:prstGeom>
            <a:solidFill>
              <a:srgbClr val="496E9C">
                <a:alpha val="24000"/>
              </a:srgbClr>
            </a:solidFill>
            <a:ln>
              <a:solidFill>
                <a:srgbClr val="496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62EFC-5518-45DF-9906-A994CE43A5FC}"/>
                </a:ext>
              </a:extLst>
            </p:cNvPr>
            <p:cNvSpPr/>
            <p:nvPr/>
          </p:nvSpPr>
          <p:spPr>
            <a:xfrm>
              <a:off x="9206753" y="4025019"/>
              <a:ext cx="2198090" cy="1490658"/>
            </a:xfrm>
            <a:prstGeom prst="rect">
              <a:avLst/>
            </a:prstGeom>
            <a:solidFill>
              <a:srgbClr val="496E9C">
                <a:alpha val="24000"/>
              </a:srgbClr>
            </a:solidFill>
            <a:ln>
              <a:solidFill>
                <a:srgbClr val="496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4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21336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</a:rPr>
              <a:t>Exercise 3</a:t>
            </a:r>
            <a:br>
              <a:rPr lang="en-US" dirty="0">
                <a:solidFill>
                  <a:srgbClr val="DD550C"/>
                </a:solidFill>
              </a:rPr>
            </a:br>
            <a:r>
              <a:rPr lang="en-US" altLang="zh-Hans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How to implement error-checking case 1 </a:t>
            </a:r>
            <a:br>
              <a:rPr lang="en-US" altLang="zh-Hans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</a:br>
            <a:r>
              <a:rPr lang="en-US" altLang="zh-Hans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(i.e., no input file name)?</a:t>
            </a:r>
            <a:endParaRPr lang="en-US" dirty="0"/>
          </a:p>
        </p:txBody>
      </p:sp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A0E0BA93-101C-464F-80A2-E94AC919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92023"/>
            <a:ext cx="2590800" cy="2590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21C0AC-2EDE-4233-AFE2-E20A4395F09D}"/>
              </a:ext>
            </a:extLst>
          </p:cNvPr>
          <p:cNvGrpSpPr/>
          <p:nvPr/>
        </p:nvGrpSpPr>
        <p:grpSpPr>
          <a:xfrm>
            <a:off x="3874490" y="2990969"/>
            <a:ext cx="7530353" cy="2647831"/>
            <a:chOff x="3874490" y="3524369"/>
            <a:chExt cx="7530353" cy="264783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47554B5-567F-4546-8DEF-A7CF0543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4210000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2: </a:t>
              </a:r>
              <a:r>
                <a:rPr lang="en-US" altLang="zh-Hans" sz="3600" dirty="0"/>
                <a:t>File doesn’t exist </a:t>
              </a:r>
              <a:endParaRPr lang="en-US" altLang="en-US" sz="3600" dirty="0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A9FFCAE7-BC90-49D3-BE86-BA5711CAE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678" y="4848285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3: </a:t>
              </a:r>
              <a:r>
                <a:rPr lang="en-US" altLang="zh-Hans" sz="3600" dirty="0"/>
                <a:t>File can’t open </a:t>
              </a:r>
              <a:endParaRPr lang="en-US" altLang="en-US" sz="3600" dirty="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A2E3AAEA-CA83-4D70-98F0-7D1ACF293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678" y="5477938"/>
              <a:ext cx="5093690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4: </a:t>
              </a:r>
              <a:r>
                <a:rPr lang="en-US" altLang="zh-Hans" sz="3600" dirty="0"/>
                <a:t>File isn’t a </a:t>
              </a:r>
              <a:r>
                <a:rPr lang="en-US" sz="3600" dirty="0"/>
                <a:t>text file</a:t>
              </a:r>
              <a:endParaRPr lang="en-US" altLang="en-US" sz="3600" dirty="0"/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6CE2C175-D9A9-4241-9C62-EFC9D95DE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090" y="3615965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1: </a:t>
              </a:r>
              <a:r>
                <a:rPr lang="en-US" altLang="zh-Hans" sz="3600" dirty="0"/>
                <a:t>No file name</a:t>
              </a:r>
              <a:endParaRPr lang="en-US" altLang="en-US" sz="3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4A6692-D757-49BC-B5A3-C3C256937833}"/>
                </a:ext>
              </a:extLst>
            </p:cNvPr>
            <p:cNvSpPr/>
            <p:nvPr/>
          </p:nvSpPr>
          <p:spPr>
            <a:xfrm>
              <a:off x="9426388" y="4170183"/>
              <a:ext cx="1865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Error Checking </a:t>
              </a:r>
              <a:endPara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E82351-2379-45D9-8FB0-5843833D1675}"/>
                </a:ext>
              </a:extLst>
            </p:cNvPr>
            <p:cNvSpPr/>
            <p:nvPr/>
          </p:nvSpPr>
          <p:spPr>
            <a:xfrm>
              <a:off x="3874490" y="3524369"/>
              <a:ext cx="5334000" cy="2647831"/>
            </a:xfrm>
            <a:prstGeom prst="rect">
              <a:avLst/>
            </a:prstGeom>
            <a:solidFill>
              <a:srgbClr val="496E9C">
                <a:alpha val="24000"/>
              </a:srgbClr>
            </a:solidFill>
            <a:ln>
              <a:solidFill>
                <a:srgbClr val="496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62EFC-5518-45DF-9906-A994CE43A5FC}"/>
                </a:ext>
              </a:extLst>
            </p:cNvPr>
            <p:cNvSpPr/>
            <p:nvPr/>
          </p:nvSpPr>
          <p:spPr>
            <a:xfrm>
              <a:off x="9206753" y="4025019"/>
              <a:ext cx="2198090" cy="1490658"/>
            </a:xfrm>
            <a:prstGeom prst="rect">
              <a:avLst/>
            </a:prstGeom>
            <a:solidFill>
              <a:srgbClr val="496E9C">
                <a:alpha val="24000"/>
              </a:srgbClr>
            </a:solidFill>
            <a:ln>
              <a:solidFill>
                <a:srgbClr val="496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91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287540"/>
          </a:xfrm>
        </p:spPr>
        <p:txBody>
          <a:bodyPr/>
          <a:lstStyle/>
          <a:p>
            <a:r>
              <a:rPr lang="en-US" sz="3600" dirty="0">
                <a:solidFill>
                  <a:srgbClr val="DD550C"/>
                </a:solidFill>
              </a:rPr>
              <a:t>Exercise 3:</a:t>
            </a:r>
            <a:r>
              <a:rPr lang="en-US" sz="3600" dirty="0"/>
              <a:t> </a:t>
            </a:r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How to implement error-checking case 1 </a:t>
            </a:r>
            <a:b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</a:br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(i.e., no file name)?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84C084-84AE-40A7-947B-D66BB761EF06}"/>
              </a:ext>
            </a:extLst>
          </p:cNvPr>
          <p:cNvSpPr/>
          <p:nvPr/>
        </p:nvSpPr>
        <p:spPr>
          <a:xfrm>
            <a:off x="304800" y="2133600"/>
            <a:ext cx="11506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main (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argc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, char *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argv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[] )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/*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argc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must be 2 for correct execution */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if (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argc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!= 2 )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    /* Assume that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argv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[0] is the program name */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   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( "usage: %s, &lt;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file_name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&gt;", </a:t>
            </a:r>
            <a:r>
              <a:rPr lang="en-US" sz="2800" b="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argv</a:t>
            </a: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[0]);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    return 0;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}</a:t>
            </a:r>
            <a:endParaRPr lang="en-US" sz="2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DC74AF-CE7F-4492-9D2A-8706C6EA52E5}"/>
              </a:ext>
            </a:extLst>
          </p:cNvPr>
          <p:cNvSpPr/>
          <p:nvPr/>
        </p:nvSpPr>
        <p:spPr>
          <a:xfrm>
            <a:off x="2590800" y="2147047"/>
            <a:ext cx="4953000" cy="49794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B873AA-260E-4719-9D55-999200C4B5C3}"/>
              </a:ext>
            </a:extLst>
          </p:cNvPr>
          <p:cNvSpPr/>
          <p:nvPr/>
        </p:nvSpPr>
        <p:spPr>
          <a:xfrm>
            <a:off x="2209800" y="3007254"/>
            <a:ext cx="2133600" cy="49794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7526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</a:rPr>
              <a:t>Exercise 4</a:t>
            </a:r>
            <a:br>
              <a:rPr lang="en-US" dirty="0">
                <a:solidFill>
                  <a:srgbClr val="DD550C"/>
                </a:solidFill>
              </a:rPr>
            </a:br>
            <a:r>
              <a:rPr lang="en-US" altLang="zh-Hans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How to implement error-checking cases 2 and 3?</a:t>
            </a:r>
            <a:endParaRPr lang="en-US" dirty="0"/>
          </a:p>
        </p:txBody>
      </p:sp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A0E0BA93-101C-464F-80A2-E94AC919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44254"/>
            <a:ext cx="2590800" cy="2590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21C0AC-2EDE-4233-AFE2-E20A4395F09D}"/>
              </a:ext>
            </a:extLst>
          </p:cNvPr>
          <p:cNvGrpSpPr/>
          <p:nvPr/>
        </p:nvGrpSpPr>
        <p:grpSpPr>
          <a:xfrm>
            <a:off x="3874490" y="2743200"/>
            <a:ext cx="7530353" cy="2647831"/>
            <a:chOff x="3874490" y="3524369"/>
            <a:chExt cx="7530353" cy="264783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47554B5-567F-4546-8DEF-A7CF0543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4210000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2: </a:t>
              </a:r>
              <a:r>
                <a:rPr lang="en-US" altLang="zh-Hans" sz="3600" dirty="0"/>
                <a:t>File doesn’t exist </a:t>
              </a:r>
              <a:endParaRPr lang="en-US" altLang="en-US" sz="3600" dirty="0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A9FFCAE7-BC90-49D3-BE86-BA5711CAE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678" y="4848285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3: </a:t>
              </a:r>
              <a:r>
                <a:rPr lang="en-US" altLang="zh-Hans" sz="3600" dirty="0"/>
                <a:t>File can’t open </a:t>
              </a:r>
              <a:endParaRPr lang="en-US" altLang="en-US" sz="3600" dirty="0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A2E3AAEA-CA83-4D70-98F0-7D1ACF293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678" y="5477938"/>
              <a:ext cx="5093690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4: </a:t>
              </a:r>
              <a:r>
                <a:rPr lang="en-US" altLang="zh-Hans" sz="3600" dirty="0"/>
                <a:t>File isn’t a </a:t>
              </a:r>
              <a:r>
                <a:rPr lang="en-US" sz="3600" dirty="0"/>
                <a:t>text file</a:t>
              </a:r>
              <a:endParaRPr lang="en-US" altLang="en-US" sz="3600" dirty="0"/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6CE2C175-D9A9-4241-9C62-EFC9D95DE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090" y="3615965"/>
              <a:ext cx="5071278" cy="638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zh-Hans" sz="3600" dirty="0">
                  <a:solidFill>
                    <a:srgbClr val="DD550C"/>
                  </a:solidFill>
                </a:rPr>
                <a:t>Case 1: </a:t>
              </a:r>
              <a:r>
                <a:rPr lang="en-US" altLang="zh-Hans" sz="3600" dirty="0"/>
                <a:t>No file name</a:t>
              </a:r>
              <a:endParaRPr lang="en-US" altLang="en-US" sz="3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4A6692-D757-49BC-B5A3-C3C256937833}"/>
                </a:ext>
              </a:extLst>
            </p:cNvPr>
            <p:cNvSpPr/>
            <p:nvPr/>
          </p:nvSpPr>
          <p:spPr>
            <a:xfrm>
              <a:off x="9426388" y="4170183"/>
              <a:ext cx="1865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Error Checking </a:t>
              </a:r>
              <a:endPara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E82351-2379-45D9-8FB0-5843833D1675}"/>
                </a:ext>
              </a:extLst>
            </p:cNvPr>
            <p:cNvSpPr/>
            <p:nvPr/>
          </p:nvSpPr>
          <p:spPr>
            <a:xfrm>
              <a:off x="3874490" y="3524369"/>
              <a:ext cx="5334000" cy="2647831"/>
            </a:xfrm>
            <a:prstGeom prst="rect">
              <a:avLst/>
            </a:prstGeom>
            <a:solidFill>
              <a:srgbClr val="496E9C">
                <a:alpha val="24000"/>
              </a:srgbClr>
            </a:solidFill>
            <a:ln>
              <a:solidFill>
                <a:srgbClr val="496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62EFC-5518-45DF-9906-A994CE43A5FC}"/>
                </a:ext>
              </a:extLst>
            </p:cNvPr>
            <p:cNvSpPr/>
            <p:nvPr/>
          </p:nvSpPr>
          <p:spPr>
            <a:xfrm>
              <a:off x="9206753" y="4025019"/>
              <a:ext cx="2198090" cy="1490658"/>
            </a:xfrm>
            <a:prstGeom prst="rect">
              <a:avLst/>
            </a:prstGeom>
            <a:solidFill>
              <a:srgbClr val="496E9C">
                <a:alpha val="24000"/>
              </a:srgbClr>
            </a:solidFill>
            <a:ln>
              <a:solidFill>
                <a:srgbClr val="496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366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287540"/>
          </a:xfrm>
        </p:spPr>
        <p:txBody>
          <a:bodyPr/>
          <a:lstStyle/>
          <a:p>
            <a:r>
              <a:rPr lang="en-US" sz="3600" dirty="0">
                <a:solidFill>
                  <a:srgbClr val="DD550C"/>
                </a:solidFill>
              </a:rPr>
              <a:t>Exercise 4:</a:t>
            </a:r>
            <a:r>
              <a:rPr lang="en-US" sz="3600" dirty="0"/>
              <a:t> </a:t>
            </a:r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How to implement error-checking cases 2 and 3 (i.e., can’t open file)?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84C084-84AE-40A7-947B-D66BB761EF06}"/>
              </a:ext>
            </a:extLst>
          </p:cNvPr>
          <p:cNvSpPr/>
          <p:nvPr/>
        </p:nvSpPr>
        <p:spPr>
          <a:xfrm>
            <a:off x="342900" y="1510900"/>
            <a:ext cx="11506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FILE *file;</a:t>
            </a:r>
          </a:p>
          <a:p>
            <a:pPr algn="l"/>
            <a:endParaRPr lang="en-US" sz="2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	file = </a:t>
            </a:r>
            <a:r>
              <a:rPr lang="en-US" sz="2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"r" );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/* </a:t>
            </a:r>
            <a:r>
              <a:rPr lang="en-US" sz="2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on failure */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file == 0 ) {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2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"Could not open file: %s.\n",  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2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else {</a:t>
            </a:r>
          </a:p>
          <a:p>
            <a:pPr algn="l"/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	/* Your </a:t>
            </a:r>
            <a:r>
              <a:rPr lang="en-US" sz="2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pWordCount</a:t>
            </a:r>
            <a:r>
              <a:rPr 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continues ... */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DC74AF-CE7F-4492-9D2A-8706C6EA52E5}"/>
              </a:ext>
            </a:extLst>
          </p:cNvPr>
          <p:cNvSpPr/>
          <p:nvPr/>
        </p:nvSpPr>
        <p:spPr>
          <a:xfrm>
            <a:off x="2743200" y="2366104"/>
            <a:ext cx="5105400" cy="49794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B873AA-260E-4719-9D55-999200C4B5C3}"/>
              </a:ext>
            </a:extLst>
          </p:cNvPr>
          <p:cNvSpPr/>
          <p:nvPr/>
        </p:nvSpPr>
        <p:spPr>
          <a:xfrm>
            <a:off x="2286000" y="3677973"/>
            <a:ext cx="2133600" cy="49794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7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</p:bldLst>
  </p:timing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9232</TotalTime>
  <Words>709</Words>
  <Application>Microsoft Office PowerPoint</Application>
  <PresentationFormat>Widescreen</PresentationFormat>
  <Paragraphs>119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Monotype Sorts</vt:lpstr>
      <vt:lpstr>Arial</vt:lpstr>
      <vt:lpstr>Calibri</vt:lpstr>
      <vt:lpstr>Courier New</vt:lpstr>
      <vt:lpstr>Times New Roman</vt:lpstr>
      <vt:lpstr>Trebuchet MS</vt:lpstr>
      <vt:lpstr>Verdana</vt:lpstr>
      <vt:lpstr>nasa.osma.sas2001</vt:lpstr>
      <vt:lpstr>COMP7500/7506  Advanced Operating Systems</vt:lpstr>
      <vt:lpstr>PowerPoint Presentation</vt:lpstr>
      <vt:lpstr>PowerPoint Presentation</vt:lpstr>
      <vt:lpstr>PowerPoint Presentation</vt:lpstr>
      <vt:lpstr>Step 3: Loading an Input File </vt:lpstr>
      <vt:lpstr>Exercise 3 How to implement error-checking case 1  (i.e., no input file name)?</vt:lpstr>
      <vt:lpstr>Exercise 3: How to implement error-checking case 1  (i.e., no file name)?</vt:lpstr>
      <vt:lpstr>Exercise 4 How to implement error-checking cases 2 and 3?</vt:lpstr>
      <vt:lpstr>Exercise 4: How to implement error-checking cases 2 and 3 (i.e., can’t open file)?</vt:lpstr>
      <vt:lpstr>Step 4: Counting Words </vt:lpstr>
      <vt:lpstr>Step 5: Integration </vt:lpstr>
      <vt:lpstr>Step 6: Testing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404</cp:revision>
  <cp:lastPrinted>2010-08-20T15:06:51Z</cp:lastPrinted>
  <dcterms:created xsi:type="dcterms:W3CDTF">2010-08-19T20:24:24Z</dcterms:created>
  <dcterms:modified xsi:type="dcterms:W3CDTF">2021-01-25T14:56:37Z</dcterms:modified>
  <cp:category/>
</cp:coreProperties>
</file>